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CD129-812D-416D-94AF-ACA6BA2C059D}" type="datetimeFigureOut">
              <a:rPr lang="zh-CN" altLang="en-US" smtClean="0"/>
              <a:pPr/>
              <a:t>2017/4/20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48987-D5AF-4D88-81B0-E656E4FAAB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458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词语朋友来到了句子中，你能接受他们的挑战吗？（请人读</a:t>
            </a:r>
            <a:r>
              <a:rPr lang="en-US" altLang="zh-CN" smtClean="0"/>
              <a:t>-</a:t>
            </a:r>
            <a:r>
              <a:rPr lang="zh-CN" altLang="en-US" smtClean="0"/>
              <a:t>点评</a:t>
            </a:r>
            <a:r>
              <a:rPr lang="en-US" altLang="zh-CN" smtClean="0"/>
              <a:t>-</a:t>
            </a:r>
            <a:r>
              <a:rPr lang="zh-CN" altLang="en-US" smtClean="0"/>
              <a:t>齐读）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幻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D8F9E832-EF67-4689-AFE5-154A18C57B9D}" type="slidenum">
              <a:rPr lang="zh-CN" altLang="en-US" sz="1200">
                <a:solidFill>
                  <a:srgbClr val="000000"/>
                </a:solidFill>
              </a:rPr>
              <a:pPr algn="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左下天空</a:t>
            </a:r>
            <a:r>
              <a:rPr lang="en-US" altLang="zh-CN" smtClean="0"/>
              <a:t>——</a:t>
            </a:r>
            <a:r>
              <a:rPr lang="zh-CN" altLang="en-US" smtClean="0"/>
              <a:t>一场一场；云</a:t>
            </a:r>
            <a:r>
              <a:rPr lang="en-US" altLang="zh-CN" smtClean="0"/>
              <a:t>——</a:t>
            </a:r>
            <a:r>
              <a:rPr lang="zh-CN" altLang="en-US" smtClean="0"/>
              <a:t>湿漉漉；字</a:t>
            </a:r>
            <a:r>
              <a:rPr lang="en-US" altLang="zh-CN" smtClean="0"/>
              <a:t>——</a:t>
            </a:r>
            <a:r>
              <a:rPr lang="zh-CN" altLang="en-US" smtClean="0"/>
              <a:t>一场一场</a:t>
            </a:r>
            <a:r>
              <a:rPr lang="en-US" altLang="zh-CN" smtClean="0"/>
              <a:t>+</a:t>
            </a:r>
            <a:r>
              <a:rPr lang="zh-CN" altLang="en-US" smtClean="0"/>
              <a:t>湿漉漉；树</a:t>
            </a:r>
            <a:r>
              <a:rPr lang="en-US" altLang="zh-CN" smtClean="0"/>
              <a:t>——</a:t>
            </a:r>
            <a:r>
              <a:rPr lang="zh-CN" altLang="en-US" smtClean="0"/>
              <a:t>阳光</a:t>
            </a:r>
            <a:endParaRPr lang="en-US" smtClean="0"/>
          </a:p>
        </p:txBody>
      </p:sp>
      <p:sp>
        <p:nvSpPr>
          <p:cNvPr id="38916" name="幻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defTabSz="457200" eaLnBrk="1" fontAlgn="base" hangingPunct="1">
              <a:spcBef>
                <a:spcPct val="0"/>
              </a:spcBef>
              <a:spcAft>
                <a:spcPct val="0"/>
              </a:spcAft>
            </a:pPr>
            <a:fld id="{C73FFF36-2CE3-478E-91C3-4184659EADD3}" type="slidenum">
              <a:rPr lang="zh-CN" altLang="en-US" sz="1200">
                <a:solidFill>
                  <a:srgbClr val="000000"/>
                </a:solidFill>
              </a:rPr>
              <a:pPr algn="r"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C5485-FF7B-4922-91DC-BA61B95025DF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44E37-A9C8-4C61-868B-D0A6E6D7EC21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6879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B5F28-491A-4035-9F64-26952BF64951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E164F-7634-412E-8932-623539F63F3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373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5CE54-6D2A-4922-B017-F74CDB876D03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A4C6E-B82B-4C4A-8364-EEA0F25EE2C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5169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D6697-0D90-48A3-9DE6-6C34720A7554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A38C9-D599-4FE0-8EB2-AD664BA97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9482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688E0-CF6A-442D-8A3A-F61741148B3B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923E1-4121-4ABA-919C-DEE66F4028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392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3B918-73C5-45D2-ACAF-A371DC7498EB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C62C5-1AB4-4432-A4C0-86D220B019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80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49275" y="1600200"/>
            <a:ext cx="39449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3944937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46C10-E0D1-49AE-B0A9-0B6BC5CFEB7A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BD75A-D430-4DFF-860B-CED1F2CF0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2862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5BD9B-5B25-43BA-8D9E-4429DD3C98B1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8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2BE9-6734-48BA-B192-081D05A46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162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C56FE-C918-4E01-AD8E-85A92E9E0585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E38BD-A2AD-41A2-99ED-91A9B1E81C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6369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C199A-B93D-4ACD-9C1F-1D49234D4813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2C7DC-A6A6-49AD-910A-A52EACF03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4383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8742F-CAC2-480E-BE3F-F74BE2DE087A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56CC5-54A0-4924-A83B-FD778827F7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339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AD1B0-2FB8-44B6-8508-9D228B08D4B8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9A9DA-417F-445F-A938-ABFA26162F1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6057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B4229-7A32-4B64-8BB9-ADAD526CFC9B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8DD49-0E46-4E7C-B46C-533841C09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9025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2AF8FA-7851-41D4-A8F7-4578BB404570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51C403-2DD8-47DC-9445-CBCC15585E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625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81775" y="107950"/>
            <a:ext cx="2009775" cy="58356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49275" y="107950"/>
            <a:ext cx="5880100" cy="58356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54E4F-C306-4546-91B7-962923DC989B}" type="datetimeFigureOut">
              <a:rPr lang="en-US"/>
              <a:pPr>
                <a:defRPr/>
              </a:pPr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F0DDF-7255-415C-9CC4-FB4F58570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611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8A808E-8F46-431C-B641-308849F98B08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A8C05-903F-4095-9490-C3D9DF9E485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886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2453F-C1F2-49C2-A602-964C7B66239D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F2DA8-F583-46B1-A6E6-F3BABC1DC721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171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FA49C-8A9E-4E3E-8332-FAFFE5DE00B8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3E420-5DBD-4029-8F14-31F9F0FD5418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6450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53472-D17C-492F-BF1D-EA37C40D09E7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4D2F5-6A52-46C8-8C8C-CD9514F89300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830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65943-5350-455A-ACA9-636344AA0D69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3B81A-90B5-4A35-803E-170F2FC0DC48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073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FB93A-E603-4CE4-B9C1-6186AEABAF7C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1B47C-4D1D-4B6B-B89B-580F8F59274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632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EACB5-DE8C-4B97-941E-4C72E7E47E10}" type="datetimeFigureOut">
              <a:rPr lang="zh-CN" altLang="en-US"/>
              <a:pPr>
                <a:defRPr/>
              </a:pPr>
              <a:t>2017/4/20</a:t>
            </a:fld>
            <a:endParaRPr 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D78A64-7FA4-4A2D-833B-49CE3E7B6D6B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275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2100A26B-F640-4BCA-B950-FF8B1204E881}" type="datetimeFigureOut">
              <a:rPr lang="zh-CN" altLang="en-US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2017/4/20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/>
          </a:p>
        </p:txBody>
      </p:sp>
      <p:sp>
        <p:nvSpPr>
          <p:cNvPr id="1030" name="幻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2076206-D71A-40EE-97C0-12FF4E2D3FF4}" type="slidenum">
              <a:rPr lang="zh-CN" altLang="en-US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363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sp>
        <p:nvSpPr>
          <p:cNvPr id="2052" name="Date Placeholder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629275" y="6275388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FFFFFF"/>
                </a:solidFill>
                <a:latin typeface="+mn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6EB7305-8138-4845-96DE-296CCE8F36D3}" type="datetimeFigureOut">
              <a:rPr lang="en-US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4/20/2017</a:t>
            </a:fld>
            <a:endParaRPr lang="en-US"/>
          </a:p>
        </p:txBody>
      </p:sp>
      <p:sp>
        <p:nvSpPr>
          <p:cNvPr id="2053" name="Footer Placeholder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5113" y="6275388"/>
            <a:ext cx="48402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FFFFFF"/>
                </a:solidFill>
                <a:latin typeface="+mn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2054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97813" y="6275388"/>
            <a:ext cx="990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 smtClean="0">
                <a:solidFill>
                  <a:srgbClr val="FFFFFF"/>
                </a:solidFill>
                <a:latin typeface="+mn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7FC7CC24-CB10-4E29-A3F3-5D12CA33F80D}" type="slidenum">
              <a:rPr lang="en-US"/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483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宋体" pitchFamily="2" charset="-122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4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sz="2200">
          <a:solidFill>
            <a:srgbClr val="595959"/>
          </a:solidFill>
          <a:latin typeface="+mn-lt"/>
          <a:ea typeface="+mn-ea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000">
          <a:solidFill>
            <a:srgbClr val="595959"/>
          </a:solidFill>
          <a:latin typeface="+mn-lt"/>
          <a:ea typeface="+mn-ea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5pPr>
      <a:lvl6pPr marL="2003425" indent="-282575" algn="l" rtl="0" fontAlgn="base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6pPr>
      <a:lvl7pPr marL="2460625" indent="-282575" algn="l" rtl="0" fontAlgn="base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7pPr>
      <a:lvl8pPr marL="2917825" indent="-282575" algn="l" rtl="0" fontAlgn="base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8pPr>
      <a:lvl9pPr marL="3375025" indent="-282575" algn="l" rtl="0" fontAlgn="base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>
          <a:solidFill>
            <a:srgbClr val="59595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000214096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984250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行楷" pitchFamily="2" charset="-122"/>
              </a:rPr>
              <a:t>植树的季节</a:t>
            </a:r>
          </a:p>
        </p:txBody>
      </p:sp>
    </p:spTree>
    <p:extLst>
      <p:ext uri="{BB962C8B-B14F-4D97-AF65-F5344CB8AC3E}">
        <p14:creationId xmlns:p14="http://schemas.microsoft.com/office/powerpoint/2010/main" xmlns="" val="717147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M_02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16238" y="1952625"/>
            <a:ext cx="4338637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978150" y="1916113"/>
            <a:ext cx="4114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60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吸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4284663" y="23813"/>
            <a:ext cx="11588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600" b="1">
                <a:solidFill>
                  <a:srgbClr val="000000"/>
                </a:solidFill>
                <a:latin typeface="Century Gothic" pitchFamily="34" charset="0"/>
              </a:rPr>
              <a:t>xi</a:t>
            </a:r>
          </a:p>
        </p:txBody>
      </p:sp>
      <p:sp>
        <p:nvSpPr>
          <p:cNvPr id="24582" name="AutoShape 6"/>
          <p:cNvSpPr>
            <a:spLocks noChangeArrowheads="1"/>
          </p:cNvSpPr>
          <p:nvPr/>
        </p:nvSpPr>
        <p:spPr bwMode="auto">
          <a:xfrm rot="10800000">
            <a:off x="4932363" y="333375"/>
            <a:ext cx="576262" cy="215900"/>
          </a:xfrm>
          <a:prstGeom prst="flowChartProcess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4583" name="Picture 7" descr="官方logo副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070600"/>
            <a:ext cx="18542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706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M_02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87675" y="1844675"/>
            <a:ext cx="4338638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132138" y="1989138"/>
            <a:ext cx="4114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defTabSz="4572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60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冒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779838" y="260350"/>
            <a:ext cx="2916237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9600" b="1">
                <a:solidFill>
                  <a:srgbClr val="000000"/>
                </a:solidFill>
                <a:latin typeface="Century Gothic" pitchFamily="34" charset="0"/>
              </a:rPr>
              <a:t>mao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148263" y="333375"/>
            <a:ext cx="214312" cy="287338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5607" name="Picture 7" descr="官方logo副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070600"/>
            <a:ext cx="18542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442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1" descr="20130104_11225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1146175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2" descr="20130104_11225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文本框 3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282575" y="174625"/>
            <a:ext cx="8505825" cy="3108325"/>
          </a:xfrm>
          <a:prstGeom prst="rect">
            <a:avLst/>
          </a:prstGeom>
          <a:solidFill>
            <a:schemeClr val="bg1">
              <a:alpha val="6784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AC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4500" b="1">
                <a:solidFill>
                  <a:srgbClr val="05C733"/>
                </a:solidFill>
                <a:latin typeface="楷体" pitchFamily="49" charset="-122"/>
                <a:ea typeface="楷体" pitchFamily="49" charset="-122"/>
              </a:rPr>
              <a:t>一场一场</a:t>
            </a:r>
            <a:r>
              <a:rPr lang="zh-CN" altLang="en-US" sz="4500" b="1">
                <a:solidFill>
                  <a:srgbClr val="00AC00"/>
                </a:solidFill>
                <a:latin typeface="楷体" pitchFamily="49" charset="-122"/>
                <a:ea typeface="楷体" pitchFamily="49" charset="-122"/>
              </a:rPr>
              <a:t>春雨，把泥土浇得湿漉漉的。太阳暖暖地照着，热气从土里冒出来，大地仿佛开始了呼吸。</a:t>
            </a:r>
          </a:p>
        </p:txBody>
      </p:sp>
      <p:pic>
        <p:nvPicPr>
          <p:cNvPr id="26629" name="图片 8" descr="20130104_112256.jp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3741738"/>
            <a:ext cx="2181225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图片 10" descr="20130104_112256.jp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60613" y="3341688"/>
            <a:ext cx="2236787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图片 14" descr="20130104_112256.jp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13550" y="3724275"/>
            <a:ext cx="2209800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5294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2"/>
          <p:cNvSpPr txBox="1">
            <a:spLocks noChangeArrowheads="1"/>
          </p:cNvSpPr>
          <p:nvPr/>
        </p:nvSpPr>
        <p:spPr bwMode="auto">
          <a:xfrm>
            <a:off x="552450" y="61913"/>
            <a:ext cx="80899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我们扛来小树苗，把它们栽到郊外。浇上清凉的水，培上湿润的土。风吹着我们的红领巾，像树上开放了一朵朵红花。</a:t>
            </a:r>
          </a:p>
        </p:txBody>
      </p:sp>
      <p:sp>
        <p:nvSpPr>
          <p:cNvPr id="21507" name="文本框 3"/>
          <p:cNvSpPr txBox="1">
            <a:spLocks noChangeArrowheads="1"/>
          </p:cNvSpPr>
          <p:nvPr/>
        </p:nvSpPr>
        <p:spPr bwMode="auto">
          <a:xfrm>
            <a:off x="2554288" y="6350"/>
            <a:ext cx="774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扛</a:t>
            </a:r>
          </a:p>
        </p:txBody>
      </p:sp>
      <p:sp>
        <p:nvSpPr>
          <p:cNvPr id="21508" name="文本框 4"/>
          <p:cNvSpPr txBox="1">
            <a:spLocks noChangeArrowheads="1"/>
          </p:cNvSpPr>
          <p:nvPr/>
        </p:nvSpPr>
        <p:spPr bwMode="auto">
          <a:xfrm>
            <a:off x="7702550" y="6350"/>
            <a:ext cx="762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栽</a:t>
            </a:r>
          </a:p>
        </p:txBody>
      </p:sp>
      <p:sp>
        <p:nvSpPr>
          <p:cNvPr id="21509" name="文本框 5"/>
          <p:cNvSpPr txBox="1">
            <a:spLocks noChangeArrowheads="1"/>
          </p:cNvSpPr>
          <p:nvPr/>
        </p:nvSpPr>
        <p:spPr bwMode="auto">
          <a:xfrm>
            <a:off x="2843213" y="612775"/>
            <a:ext cx="762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浇</a:t>
            </a:r>
          </a:p>
        </p:txBody>
      </p:sp>
      <p:sp>
        <p:nvSpPr>
          <p:cNvPr id="21510" name="文本框 6"/>
          <p:cNvSpPr txBox="1">
            <a:spLocks noChangeArrowheads="1"/>
          </p:cNvSpPr>
          <p:nvPr/>
        </p:nvSpPr>
        <p:spPr bwMode="auto">
          <a:xfrm>
            <a:off x="6845300" y="612775"/>
            <a:ext cx="7604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培</a:t>
            </a:r>
          </a:p>
        </p:txBody>
      </p:sp>
      <p:pic>
        <p:nvPicPr>
          <p:cNvPr id="27655" name="图片 7" descr="照片12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390650" y="2659063"/>
            <a:ext cx="56197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图片 5" descr="ÕÕÆ¬-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2659063"/>
            <a:ext cx="1949450" cy="41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图片 1" descr="1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949450" y="2659063"/>
            <a:ext cx="2519363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图片 2" descr="ÕÕÆ¬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68813" y="2659063"/>
            <a:ext cx="2376487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图片 7" descr="照片123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45300" y="2659063"/>
            <a:ext cx="229870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837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utoUpdateAnimBg="0"/>
      <p:bldP spid="21508" grpId="0" autoUpdateAnimBg="0"/>
      <p:bldP spid="21509" grpId="0" autoUpdateAnimBg="0"/>
      <p:bldP spid="2151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1" descr="4975249ceb3f6766679ca0695664d52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2582863" y="1079500"/>
            <a:ext cx="11806238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2"/>
          <p:cNvSpPr txBox="1">
            <a:spLocks noChangeArrowheads="1"/>
          </p:cNvSpPr>
          <p:nvPr/>
        </p:nvSpPr>
        <p:spPr bwMode="auto">
          <a:xfrm>
            <a:off x="763588" y="1758950"/>
            <a:ext cx="80899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小树，我想对你说</a:t>
            </a:r>
            <a:r>
              <a:rPr lang="en-US" altLang="zh-CN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……</a:t>
            </a:r>
            <a:endParaRPr lang="zh-CN" altLang="en-US" sz="5000" b="1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089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FFFFFF"/>
            </a:gs>
            <a:gs pos="39999">
              <a:srgbClr val="FFFFFF"/>
            </a:gs>
            <a:gs pos="100000">
              <a:srgbClr val="7AC6DC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8" descr="照片1234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74625" y="2190750"/>
            <a:ext cx="9501188" cy="523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文本框 2"/>
          <p:cNvSpPr txBox="1">
            <a:spLocks noChangeArrowheads="1"/>
          </p:cNvSpPr>
          <p:nvPr/>
        </p:nvSpPr>
        <p:spPr bwMode="auto">
          <a:xfrm>
            <a:off x="0" y="61913"/>
            <a:ext cx="9144000" cy="3122612"/>
          </a:xfrm>
          <a:prstGeom prst="rect">
            <a:avLst/>
          </a:prstGeom>
          <a:solidFill>
            <a:schemeClr val="bg1">
              <a:alpha val="8509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4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我们扛来小树苗，把它们栽到郊外。浇上清凉的水，培上湿润的土。</a:t>
            </a:r>
            <a:r>
              <a:rPr lang="zh-CN" altLang="en-US" sz="4400" b="1">
                <a:solidFill>
                  <a:srgbClr val="000000"/>
                </a:solidFill>
              </a:rPr>
              <a:t>风吹着我们的红领巾，像树上开放了一朵朵红花。</a:t>
            </a:r>
            <a:endParaRPr lang="zh-CN" altLang="en-US" sz="4400">
              <a:solidFill>
                <a:srgbClr val="000000"/>
              </a:solidFill>
            </a:endParaRPr>
          </a:p>
          <a:p>
            <a:pPr defTabSz="4572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4400" b="1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3556" name="矩形 3"/>
          <p:cNvSpPr>
            <a:spLocks noChangeArrowheads="1"/>
          </p:cNvSpPr>
          <p:nvPr/>
        </p:nvSpPr>
        <p:spPr bwMode="auto">
          <a:xfrm>
            <a:off x="-41275" y="1412875"/>
            <a:ext cx="916305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 </a:t>
            </a: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372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0F1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" descr="a19e3354243dd8480033c33f1c810bb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文本框 2"/>
          <p:cNvSpPr txBox="1">
            <a:spLocks noChangeArrowheads="1"/>
          </p:cNvSpPr>
          <p:nvPr/>
        </p:nvSpPr>
        <p:spPr bwMode="auto">
          <a:xfrm>
            <a:off x="404813" y="546100"/>
            <a:ext cx="8329612" cy="1477963"/>
          </a:xfrm>
          <a:prstGeom prst="rect">
            <a:avLst/>
          </a:prstGeo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当年，爷爷奶奶在山上植树，如今大山已披上了绿色的</a:t>
            </a:r>
            <a:r>
              <a:rPr 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外衣</a:t>
            </a: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426958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 descr="6d0f1d5a936749b78dd3e9b306104df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49225" y="0"/>
            <a:ext cx="9434513" cy="704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文本框 2"/>
          <p:cNvSpPr txBox="1">
            <a:spLocks noChangeArrowheads="1"/>
          </p:cNvSpPr>
          <p:nvPr/>
        </p:nvSpPr>
        <p:spPr bwMode="auto">
          <a:xfrm>
            <a:off x="488950" y="4310063"/>
            <a:ext cx="8331200" cy="2168525"/>
          </a:xfrm>
          <a:prstGeom prst="rect">
            <a:avLst/>
          </a:prstGeo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后来，爸爸妈妈在路旁植树，如今大路已为行人撑起了遮阴的伞。</a:t>
            </a:r>
          </a:p>
        </p:txBody>
      </p:sp>
    </p:spTree>
    <p:extLst>
      <p:ext uri="{BB962C8B-B14F-4D97-AF65-F5344CB8AC3E}">
        <p14:creationId xmlns:p14="http://schemas.microsoft.com/office/powerpoint/2010/main" xmlns="" val="1323248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 descr="f2886efeb2575238270db0f1700a80c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293688" y="-295275"/>
            <a:ext cx="9761538" cy="746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文本框 2"/>
          <p:cNvSpPr txBox="1">
            <a:spLocks noChangeArrowheads="1"/>
          </p:cNvSpPr>
          <p:nvPr/>
        </p:nvSpPr>
        <p:spPr bwMode="auto">
          <a:xfrm>
            <a:off x="404813" y="249238"/>
            <a:ext cx="8329612" cy="2170112"/>
          </a:xfrm>
          <a:prstGeom prst="rect">
            <a:avLst/>
          </a:prstGeo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45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今天，我们在这里植树，再过十年、二十年，这里也将是一片青葱翠绿。</a:t>
            </a:r>
          </a:p>
        </p:txBody>
      </p:sp>
    </p:spTree>
    <p:extLst>
      <p:ext uri="{BB962C8B-B14F-4D97-AF65-F5344CB8AC3E}">
        <p14:creationId xmlns:p14="http://schemas.microsoft.com/office/powerpoint/2010/main" xmlns="" val="79205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971550" y="4005263"/>
            <a:ext cx="73453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6600" b="1">
                <a:solidFill>
                  <a:srgbClr val="000000"/>
                </a:solidFill>
                <a:latin typeface="Century Gothic" pitchFamily="34" charset="0"/>
              </a:rPr>
              <a:t>绿化祖国 造福后代</a:t>
            </a:r>
          </a:p>
        </p:txBody>
      </p:sp>
    </p:spTree>
    <p:extLst>
      <p:ext uri="{BB962C8B-B14F-4D97-AF65-F5344CB8AC3E}">
        <p14:creationId xmlns:p14="http://schemas.microsoft.com/office/powerpoint/2010/main" xmlns="" val="208254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665163" y="1484313"/>
            <a:ext cx="1079500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www.1ppt.com/jiaoan/  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</a:endParaRPr>
          </a:p>
        </p:txBody>
      </p:sp>
      <p:pic>
        <p:nvPicPr>
          <p:cNvPr id="16387" name="文本框 3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34963" y="274638"/>
            <a:ext cx="8510587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" descr="火车头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246063"/>
            <a:ext cx="2265363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文本框 2"/>
          <p:cNvSpPr txBox="1">
            <a:spLocks noChangeArrowheads="1"/>
          </p:cNvSpPr>
          <p:nvPr/>
        </p:nvSpPr>
        <p:spPr bwMode="auto">
          <a:xfrm>
            <a:off x="2441575" y="977900"/>
            <a:ext cx="1708150" cy="8763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49" name="文本框 9"/>
          <p:cNvSpPr txBox="1">
            <a:spLocks noChangeArrowheads="1"/>
          </p:cNvSpPr>
          <p:nvPr/>
        </p:nvSpPr>
        <p:spPr bwMode="auto">
          <a:xfrm>
            <a:off x="4768850" y="977900"/>
            <a:ext cx="1708150" cy="876300"/>
          </a:xfrm>
          <a:prstGeom prst="rect">
            <a:avLst/>
          </a:prstGeom>
          <a:solidFill>
            <a:srgbClr val="FCD5B5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0" name="文本框 16"/>
          <p:cNvSpPr txBox="1">
            <a:spLocks noChangeArrowheads="1"/>
          </p:cNvSpPr>
          <p:nvPr/>
        </p:nvSpPr>
        <p:spPr bwMode="auto">
          <a:xfrm>
            <a:off x="6988175" y="977900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1" name="文本框 17"/>
          <p:cNvSpPr txBox="1">
            <a:spLocks noChangeArrowheads="1"/>
          </p:cNvSpPr>
          <p:nvPr/>
        </p:nvSpPr>
        <p:spPr bwMode="auto">
          <a:xfrm>
            <a:off x="350838" y="2459038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2" name="文本框 18"/>
          <p:cNvSpPr txBox="1">
            <a:spLocks noChangeArrowheads="1"/>
          </p:cNvSpPr>
          <p:nvPr/>
        </p:nvSpPr>
        <p:spPr bwMode="auto">
          <a:xfrm>
            <a:off x="2441575" y="2459038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3" name="文本框 19"/>
          <p:cNvSpPr txBox="1">
            <a:spLocks noChangeArrowheads="1"/>
          </p:cNvSpPr>
          <p:nvPr/>
        </p:nvSpPr>
        <p:spPr bwMode="auto">
          <a:xfrm>
            <a:off x="4768850" y="2459038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4" name="文本框 20"/>
          <p:cNvSpPr txBox="1">
            <a:spLocks noChangeArrowheads="1"/>
          </p:cNvSpPr>
          <p:nvPr/>
        </p:nvSpPr>
        <p:spPr bwMode="auto">
          <a:xfrm>
            <a:off x="6988175" y="2459038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5" name="文本框 21"/>
          <p:cNvSpPr txBox="1">
            <a:spLocks noChangeArrowheads="1"/>
          </p:cNvSpPr>
          <p:nvPr/>
        </p:nvSpPr>
        <p:spPr bwMode="auto">
          <a:xfrm>
            <a:off x="350838" y="3941763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6" name="文本框 22"/>
          <p:cNvSpPr txBox="1">
            <a:spLocks noChangeArrowheads="1"/>
          </p:cNvSpPr>
          <p:nvPr/>
        </p:nvSpPr>
        <p:spPr bwMode="auto">
          <a:xfrm>
            <a:off x="2441575" y="3941763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7" name="文本框 23"/>
          <p:cNvSpPr txBox="1">
            <a:spLocks noChangeArrowheads="1"/>
          </p:cNvSpPr>
          <p:nvPr/>
        </p:nvSpPr>
        <p:spPr bwMode="auto">
          <a:xfrm>
            <a:off x="4768850" y="3941763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6988175" y="3941763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350838" y="5459413"/>
            <a:ext cx="17081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160" name="文本框 27"/>
          <p:cNvSpPr txBox="1">
            <a:spLocks noChangeArrowheads="1"/>
          </p:cNvSpPr>
          <p:nvPr/>
        </p:nvSpPr>
        <p:spPr bwMode="auto">
          <a:xfrm>
            <a:off x="2441575" y="5435600"/>
            <a:ext cx="2749550" cy="1016000"/>
          </a:xfrm>
          <a:prstGeom prst="rect">
            <a:avLst/>
          </a:prstGeom>
          <a:solidFill>
            <a:srgbClr val="FCD5B5"/>
          </a:solidFill>
          <a:ln w="9525">
            <a:solidFill>
              <a:srgbClr val="BE4B48"/>
            </a:solidFill>
            <a:miter lim="800000"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6000" b="1">
              <a:solidFill>
                <a:srgbClr val="000000"/>
              </a:solidFill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6161" name="直线连接符 29"/>
          <p:cNvCxnSpPr>
            <a:cxnSpLocks noChangeShapeType="1"/>
            <a:endCxn id="6148" idx="1"/>
          </p:cNvCxnSpPr>
          <p:nvPr/>
        </p:nvCxnSpPr>
        <p:spPr bwMode="auto">
          <a:xfrm flipV="1">
            <a:off x="1854200" y="1416050"/>
            <a:ext cx="587375" cy="14288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2" name="直线连接符 30"/>
          <p:cNvCxnSpPr>
            <a:cxnSpLocks noChangeShapeType="1"/>
          </p:cNvCxnSpPr>
          <p:nvPr/>
        </p:nvCxnSpPr>
        <p:spPr bwMode="auto">
          <a:xfrm flipV="1">
            <a:off x="4149725" y="1436688"/>
            <a:ext cx="587375" cy="14287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3" name="直线连接符 31"/>
          <p:cNvCxnSpPr>
            <a:cxnSpLocks noChangeShapeType="1"/>
          </p:cNvCxnSpPr>
          <p:nvPr/>
        </p:nvCxnSpPr>
        <p:spPr bwMode="auto">
          <a:xfrm flipV="1">
            <a:off x="6400800" y="1436688"/>
            <a:ext cx="587375" cy="14287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4" name="直线连接符 32"/>
          <p:cNvCxnSpPr>
            <a:cxnSpLocks noChangeShapeType="1"/>
          </p:cNvCxnSpPr>
          <p:nvPr/>
        </p:nvCxnSpPr>
        <p:spPr bwMode="auto">
          <a:xfrm flipV="1">
            <a:off x="2006600" y="2882900"/>
            <a:ext cx="587375" cy="14288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5" name="直线连接符 33"/>
          <p:cNvCxnSpPr>
            <a:cxnSpLocks noChangeShapeType="1"/>
          </p:cNvCxnSpPr>
          <p:nvPr/>
        </p:nvCxnSpPr>
        <p:spPr bwMode="auto">
          <a:xfrm flipV="1">
            <a:off x="4149725" y="2897188"/>
            <a:ext cx="587375" cy="14287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6" name="直线连接符 34"/>
          <p:cNvCxnSpPr>
            <a:cxnSpLocks noChangeShapeType="1"/>
          </p:cNvCxnSpPr>
          <p:nvPr/>
        </p:nvCxnSpPr>
        <p:spPr bwMode="auto">
          <a:xfrm flipV="1">
            <a:off x="6389688" y="2882900"/>
            <a:ext cx="587375" cy="14288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7" name="直线连接符 35"/>
          <p:cNvCxnSpPr>
            <a:cxnSpLocks noChangeShapeType="1"/>
          </p:cNvCxnSpPr>
          <p:nvPr/>
        </p:nvCxnSpPr>
        <p:spPr bwMode="auto">
          <a:xfrm flipV="1">
            <a:off x="2006600" y="4371975"/>
            <a:ext cx="587375" cy="14288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8" name="直线连接符 36"/>
          <p:cNvCxnSpPr>
            <a:cxnSpLocks noChangeShapeType="1"/>
          </p:cNvCxnSpPr>
          <p:nvPr/>
        </p:nvCxnSpPr>
        <p:spPr bwMode="auto">
          <a:xfrm flipV="1">
            <a:off x="4149725" y="4357688"/>
            <a:ext cx="587375" cy="14287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69" name="直线连接符 37"/>
          <p:cNvCxnSpPr>
            <a:cxnSpLocks noChangeShapeType="1"/>
          </p:cNvCxnSpPr>
          <p:nvPr/>
        </p:nvCxnSpPr>
        <p:spPr bwMode="auto">
          <a:xfrm flipV="1">
            <a:off x="6451600" y="4371975"/>
            <a:ext cx="585788" cy="14288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70" name="直线连接符 38"/>
          <p:cNvCxnSpPr>
            <a:cxnSpLocks noChangeShapeType="1"/>
          </p:cNvCxnSpPr>
          <p:nvPr/>
        </p:nvCxnSpPr>
        <p:spPr bwMode="auto">
          <a:xfrm flipV="1">
            <a:off x="1971675" y="5903913"/>
            <a:ext cx="587375" cy="15875"/>
          </a:xfrm>
          <a:prstGeom prst="line">
            <a:avLst/>
          </a:prstGeom>
          <a:noFill/>
          <a:ln w="76200" cmpd="tri">
            <a:solidFill>
              <a:schemeClr val="accent2"/>
            </a:solidFill>
            <a:round/>
            <a:headEnd/>
            <a:tailEnd/>
          </a:ln>
          <a:effectLst>
            <a:outerShdw dist="20000" dir="5400000" algn="ctr" rotWithShape="0">
              <a:srgbClr val="80808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71" name="文本框 40"/>
          <p:cNvSpPr txBox="1">
            <a:spLocks noChangeArrowheads="1"/>
          </p:cNvSpPr>
          <p:nvPr/>
        </p:nvSpPr>
        <p:spPr bwMode="auto">
          <a:xfrm>
            <a:off x="5006975" y="2490788"/>
            <a:ext cx="133826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郊外</a:t>
            </a:r>
          </a:p>
        </p:txBody>
      </p:sp>
      <p:sp>
        <p:nvSpPr>
          <p:cNvPr id="6172" name="文本框 41"/>
          <p:cNvSpPr txBox="1">
            <a:spLocks noChangeArrowheads="1"/>
          </p:cNvSpPr>
          <p:nvPr/>
        </p:nvSpPr>
        <p:spPr bwMode="auto">
          <a:xfrm>
            <a:off x="515938" y="2552700"/>
            <a:ext cx="13446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呼吸</a:t>
            </a:r>
          </a:p>
        </p:txBody>
      </p:sp>
      <p:sp>
        <p:nvSpPr>
          <p:cNvPr id="6173" name="文本框 42"/>
          <p:cNvSpPr txBox="1">
            <a:spLocks noChangeArrowheads="1"/>
          </p:cNvSpPr>
          <p:nvPr/>
        </p:nvSpPr>
        <p:spPr bwMode="auto">
          <a:xfrm>
            <a:off x="4664075" y="1042988"/>
            <a:ext cx="19145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冒出来</a:t>
            </a:r>
          </a:p>
        </p:txBody>
      </p:sp>
      <p:sp>
        <p:nvSpPr>
          <p:cNvPr id="6174" name="文本框 43"/>
          <p:cNvSpPr txBox="1">
            <a:spLocks noChangeArrowheads="1"/>
          </p:cNvSpPr>
          <p:nvPr/>
        </p:nvSpPr>
        <p:spPr bwMode="auto">
          <a:xfrm>
            <a:off x="7415213" y="1044575"/>
            <a:ext cx="133985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季节</a:t>
            </a:r>
          </a:p>
        </p:txBody>
      </p:sp>
      <p:sp>
        <p:nvSpPr>
          <p:cNvPr id="6175" name="文本框 44"/>
          <p:cNvSpPr txBox="1">
            <a:spLocks noChangeArrowheads="1"/>
          </p:cNvSpPr>
          <p:nvPr/>
        </p:nvSpPr>
        <p:spPr bwMode="auto">
          <a:xfrm>
            <a:off x="360363" y="5511800"/>
            <a:ext cx="133826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植树</a:t>
            </a:r>
          </a:p>
        </p:txBody>
      </p:sp>
      <p:sp>
        <p:nvSpPr>
          <p:cNvPr id="6176" name="文本框 45"/>
          <p:cNvSpPr txBox="1">
            <a:spLocks noChangeArrowheads="1"/>
          </p:cNvSpPr>
          <p:nvPr/>
        </p:nvSpPr>
        <p:spPr bwMode="auto">
          <a:xfrm>
            <a:off x="2338388" y="1023938"/>
            <a:ext cx="19161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4500" b="1">
                <a:solidFill>
                  <a:srgbClr val="000000"/>
                </a:solidFill>
              </a:rPr>
              <a:t>湿漉漉</a:t>
            </a:r>
            <a:endParaRPr lang="zh-CN" altLang="en-US" sz="4500" b="1">
              <a:solidFill>
                <a:srgbClr val="000000"/>
              </a:solidFill>
            </a:endParaRPr>
          </a:p>
        </p:txBody>
      </p:sp>
      <p:sp>
        <p:nvSpPr>
          <p:cNvPr id="6177" name="文本框 46"/>
          <p:cNvSpPr txBox="1">
            <a:spLocks noChangeArrowheads="1"/>
          </p:cNvSpPr>
          <p:nvPr/>
        </p:nvSpPr>
        <p:spPr bwMode="auto">
          <a:xfrm>
            <a:off x="7154863" y="2452688"/>
            <a:ext cx="13382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湿润</a:t>
            </a:r>
          </a:p>
        </p:txBody>
      </p:sp>
      <p:sp>
        <p:nvSpPr>
          <p:cNvPr id="6178" name="文本框 47"/>
          <p:cNvSpPr txBox="1">
            <a:spLocks noChangeArrowheads="1"/>
          </p:cNvSpPr>
          <p:nvPr/>
        </p:nvSpPr>
        <p:spPr bwMode="auto">
          <a:xfrm>
            <a:off x="7154863" y="3994150"/>
            <a:ext cx="13382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培土</a:t>
            </a:r>
          </a:p>
        </p:txBody>
      </p:sp>
      <p:sp>
        <p:nvSpPr>
          <p:cNvPr id="6179" name="文本框 48"/>
          <p:cNvSpPr txBox="1">
            <a:spLocks noChangeArrowheads="1"/>
          </p:cNvSpPr>
          <p:nvPr/>
        </p:nvSpPr>
        <p:spPr bwMode="auto">
          <a:xfrm>
            <a:off x="2759075" y="3897313"/>
            <a:ext cx="13382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将来</a:t>
            </a:r>
          </a:p>
        </p:txBody>
      </p:sp>
      <p:sp>
        <p:nvSpPr>
          <p:cNvPr id="6180" name="文本框 49"/>
          <p:cNvSpPr txBox="1">
            <a:spLocks noChangeArrowheads="1"/>
          </p:cNvSpPr>
          <p:nvPr/>
        </p:nvSpPr>
        <p:spPr bwMode="auto">
          <a:xfrm>
            <a:off x="2593975" y="2505075"/>
            <a:ext cx="133826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仿佛</a:t>
            </a:r>
          </a:p>
        </p:txBody>
      </p:sp>
      <p:sp>
        <p:nvSpPr>
          <p:cNvPr id="6181" name="文本框 50"/>
          <p:cNvSpPr txBox="1">
            <a:spLocks noChangeArrowheads="1"/>
          </p:cNvSpPr>
          <p:nvPr/>
        </p:nvSpPr>
        <p:spPr bwMode="auto">
          <a:xfrm>
            <a:off x="515938" y="3979863"/>
            <a:ext cx="13382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撑伞</a:t>
            </a:r>
          </a:p>
        </p:txBody>
      </p:sp>
      <p:sp>
        <p:nvSpPr>
          <p:cNvPr id="6182" name="文本框 51"/>
          <p:cNvSpPr txBox="1">
            <a:spLocks noChangeArrowheads="1"/>
          </p:cNvSpPr>
          <p:nvPr/>
        </p:nvSpPr>
        <p:spPr bwMode="auto">
          <a:xfrm>
            <a:off x="5006975" y="3994150"/>
            <a:ext cx="133826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所以</a:t>
            </a:r>
          </a:p>
        </p:txBody>
      </p:sp>
      <p:sp>
        <p:nvSpPr>
          <p:cNvPr id="6183" name="文本框 52"/>
          <p:cNvSpPr txBox="1">
            <a:spLocks noChangeArrowheads="1"/>
          </p:cNvSpPr>
          <p:nvPr/>
        </p:nvSpPr>
        <p:spPr bwMode="auto">
          <a:xfrm>
            <a:off x="2593975" y="5511800"/>
            <a:ext cx="24923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4500" b="1">
                <a:solidFill>
                  <a:srgbClr val="000000"/>
                </a:solidFill>
              </a:rPr>
              <a:t>青葱翠绿</a:t>
            </a:r>
          </a:p>
        </p:txBody>
      </p:sp>
    </p:spTree>
    <p:extLst>
      <p:ext uri="{BB962C8B-B14F-4D97-AF65-F5344CB8AC3E}">
        <p14:creationId xmlns:p14="http://schemas.microsoft.com/office/powerpoint/2010/main" xmlns="" val="160188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6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 autoUpdateAnimBg="0"/>
      <p:bldP spid="6149" grpId="0" animBg="1" autoUpdateAnimBg="0"/>
      <p:bldP spid="6150" grpId="0" animBg="1" autoUpdateAnimBg="0"/>
      <p:bldP spid="6151" grpId="0" animBg="1" autoUpdateAnimBg="0"/>
      <p:bldP spid="6152" grpId="0" animBg="1" autoUpdateAnimBg="0"/>
      <p:bldP spid="6153" grpId="0" animBg="1" autoUpdateAnimBg="0"/>
      <p:bldP spid="6154" grpId="0" animBg="1" autoUpdateAnimBg="0"/>
      <p:bldP spid="6155" grpId="0" animBg="1" autoUpdateAnimBg="0"/>
      <p:bldP spid="6156" grpId="0" animBg="1" autoUpdateAnimBg="0"/>
      <p:bldP spid="6157" grpId="0" animBg="1" autoUpdateAnimBg="0"/>
      <p:bldP spid="6158" grpId="0" animBg="1" autoUpdateAnimBg="0"/>
      <p:bldP spid="6159" grpId="0" animBg="1" autoUpdateAnimBg="0"/>
      <p:bldP spid="6160" grpId="0" animBg="1" autoUpdateAnimBg="0"/>
      <p:bldP spid="6171" grpId="0" autoUpdateAnimBg="0"/>
      <p:bldP spid="6172" grpId="0" autoUpdateAnimBg="0"/>
      <p:bldP spid="6173" grpId="0" autoUpdateAnimBg="0"/>
      <p:bldP spid="6174" grpId="0" autoUpdateAnimBg="0"/>
      <p:bldP spid="6175" grpId="0" autoUpdateAnimBg="0"/>
      <p:bldP spid="6176" grpId="0" autoUpdateAnimBg="0"/>
      <p:bldP spid="6177" grpId="0" autoUpdateAnimBg="0"/>
      <p:bldP spid="6178" grpId="0" autoUpdateAnimBg="0"/>
      <p:bldP spid="6179" grpId="0" autoUpdateAnimBg="0"/>
      <p:bldP spid="6180" grpId="0" autoUpdateAnimBg="0"/>
      <p:bldP spid="6181" grpId="0" autoUpdateAnimBg="0"/>
      <p:bldP spid="6182" grpId="0" autoUpdateAnimBg="0"/>
      <p:bldP spid="618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 descr="4975249ceb3f6766679ca0695664d52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468313" y="2846388"/>
            <a:ext cx="8240713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文本框 2"/>
          <p:cNvSpPr txBox="1">
            <a:spLocks noChangeArrowheads="1"/>
          </p:cNvSpPr>
          <p:nvPr/>
        </p:nvSpPr>
        <p:spPr bwMode="auto">
          <a:xfrm>
            <a:off x="552450" y="357188"/>
            <a:ext cx="8089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春天是植树的季节，所以，一听到春雨的声音，我们就想起了</a:t>
            </a:r>
            <a:r>
              <a:rPr lang="zh-CN" altLang="en-US" sz="50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植树</a:t>
            </a:r>
            <a:r>
              <a:rPr lang="zh-CN" altLang="en-US" sz="5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xmlns="" val="426107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4800" b="1" smtClean="0">
                <a:solidFill>
                  <a:srgbClr val="00AC00"/>
                </a:solidFill>
              </a:rPr>
              <a:t>              </a:t>
            </a:r>
            <a:r>
              <a:rPr lang="zh-CN" altLang="en-US" sz="6000" b="1" smtClean="0">
                <a:solidFill>
                  <a:srgbClr val="00AC00"/>
                </a:solidFill>
              </a:rPr>
              <a:t>一场一场春雨，把泥土浇得湿漉漉的。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25274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8629168_145234818000_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47663" y="865188"/>
            <a:ext cx="85280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>
                <a:solidFill>
                  <a:srgbClr val="FFFFFF"/>
                </a:solidFill>
              </a:rPr>
              <a:t>      </a:t>
            </a:r>
            <a:r>
              <a:rPr lang="zh-CN" altLang="en-US" sz="5400" b="1">
                <a:solidFill>
                  <a:srgbClr val="FFFFFF"/>
                </a:solidFill>
              </a:rPr>
              <a:t>一场一场春雨，把(         )浇得湿漉漉的。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348858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4800" b="1" smtClean="0">
                <a:solidFill>
                  <a:srgbClr val="00AC00"/>
                </a:solidFill>
              </a:rPr>
              <a:t>              </a:t>
            </a:r>
            <a:r>
              <a:rPr lang="zh-CN" altLang="en-US" sz="6000" b="1" smtClean="0">
                <a:solidFill>
                  <a:srgbClr val="00AC00"/>
                </a:solidFill>
              </a:rPr>
              <a:t>一场一场春雨，把泥土浇得湿漉漉的。</a:t>
            </a:r>
          </a:p>
        </p:txBody>
      </p:sp>
    </p:spTree>
    <p:extLst>
      <p:ext uri="{BB962C8B-B14F-4D97-AF65-F5344CB8AC3E}">
        <p14:creationId xmlns:p14="http://schemas.microsoft.com/office/powerpoint/2010/main" xmlns="" val="166166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0484" name="Picture 4" descr="u=510355235,3153149812&amp;fm=52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457200" y="4227513"/>
            <a:ext cx="8229600" cy="2287587"/>
          </a:xfrm>
          <a:prstGeom prst="rect">
            <a:avLst/>
          </a:prstGeom>
          <a:solidFill>
            <a:srgbClr val="99E1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4800" b="1">
                <a:solidFill>
                  <a:srgbClr val="000000"/>
                </a:solidFill>
              </a:rPr>
              <a:t>         太阳暖暖地照着，热气从土里冒出来，大地仿佛开始了呼吸。</a:t>
            </a:r>
          </a:p>
        </p:txBody>
      </p:sp>
    </p:spTree>
    <p:extLst>
      <p:ext uri="{BB962C8B-B14F-4D97-AF65-F5344CB8AC3E}">
        <p14:creationId xmlns:p14="http://schemas.microsoft.com/office/powerpoint/2010/main" xmlns="" val="115244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 descr="888bb19c51dad706450dab703192f7f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386224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f567bc27acdfe6db219a8f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9240337"/>
      </p:ext>
    </p:extLst>
  </p:cSld>
  <p:clrMapOvr>
    <a:masterClrMapping/>
  </p:clrMapOvr>
  <p:transition advClick="0" advTm="6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3556" name="Picture 4" descr="u=510355235,3153149812&amp;fm=52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457200" y="4227513"/>
            <a:ext cx="8229600" cy="2287587"/>
          </a:xfrm>
          <a:prstGeom prst="rect">
            <a:avLst/>
          </a:prstGeom>
          <a:solidFill>
            <a:srgbClr val="99E1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4800" b="1">
                <a:solidFill>
                  <a:srgbClr val="000000"/>
                </a:solidFill>
              </a:rPr>
              <a:t>         太阳</a:t>
            </a:r>
            <a:r>
              <a:rPr lang="zh-CN" altLang="en-US" sz="4800" b="1">
                <a:solidFill>
                  <a:srgbClr val="FF0000"/>
                </a:solidFill>
              </a:rPr>
              <a:t>暖暖地</a:t>
            </a:r>
            <a:r>
              <a:rPr lang="zh-CN" altLang="en-US" sz="4800" b="1">
                <a:solidFill>
                  <a:srgbClr val="000000"/>
                </a:solidFill>
              </a:rPr>
              <a:t>照着，热气从土里</a:t>
            </a:r>
            <a:r>
              <a:rPr lang="zh-CN" altLang="en-US" sz="4800" b="1">
                <a:solidFill>
                  <a:srgbClr val="FF0000"/>
                </a:solidFill>
              </a:rPr>
              <a:t>冒</a:t>
            </a:r>
            <a:r>
              <a:rPr lang="zh-CN" altLang="en-US" sz="4800" b="1">
                <a:solidFill>
                  <a:srgbClr val="000000"/>
                </a:solidFill>
              </a:rPr>
              <a:t>出来，大地仿佛开始了呼吸。</a:t>
            </a:r>
          </a:p>
        </p:txBody>
      </p:sp>
    </p:spTree>
    <p:extLst>
      <p:ext uri="{BB962C8B-B14F-4D97-AF65-F5344CB8AC3E}">
        <p14:creationId xmlns:p14="http://schemas.microsoft.com/office/powerpoint/2010/main" xmlns="" val="70568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8_微风">
  <a:themeElements>
    <a:clrScheme name="8_微风 1">
      <a:dk1>
        <a:srgbClr val="000000"/>
      </a:dk1>
      <a:lt1>
        <a:srgbClr val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FFFFFF"/>
      </a:accent3>
      <a:accent4>
        <a:srgbClr val="000000"/>
      </a:accent4>
      <a:accent5>
        <a:srgbClr val="ACBFCD"/>
      </a:accent5>
      <a:accent6>
        <a:srgbClr val="20424F"/>
      </a:accent6>
      <a:hlink>
        <a:srgbClr val="7030A0"/>
      </a:hlink>
      <a:folHlink>
        <a:srgbClr val="00B0F0"/>
      </a:folHlink>
    </a:clrScheme>
    <a:fontScheme name="8_微风">
      <a:majorFont>
        <a:latin typeface="News Gothic MT"/>
        <a:ea typeface="宋体"/>
        <a:cs typeface=""/>
      </a:majorFont>
      <a:minorFont>
        <a:latin typeface="News Gothic MT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微风 1">
        <a:dk1>
          <a:srgbClr val="000000"/>
        </a:dk1>
        <a:lt1>
          <a:srgbClr val="FFFFFF"/>
        </a:lt1>
        <a:dk2>
          <a:srgbClr val="09213B"/>
        </a:dk2>
        <a:lt2>
          <a:srgbClr val="D5EDF4"/>
        </a:lt2>
        <a:accent1>
          <a:srgbClr val="2C7C9F"/>
        </a:accent1>
        <a:accent2>
          <a:srgbClr val="244A58"/>
        </a:accent2>
        <a:accent3>
          <a:srgbClr val="FFFFFF"/>
        </a:accent3>
        <a:accent4>
          <a:srgbClr val="000000"/>
        </a:accent4>
        <a:accent5>
          <a:srgbClr val="ACBFCD"/>
        </a:accent5>
        <a:accent6>
          <a:srgbClr val="20424F"/>
        </a:accent6>
        <a:hlink>
          <a:srgbClr val="7030A0"/>
        </a:hlink>
        <a:folHlink>
          <a:srgbClr val="00B0F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全屏显示(4:3)</PresentationFormat>
  <Paragraphs>50</Paragraphs>
  <Slides>20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</vt:lpstr>
      <vt:lpstr>8_微风</vt:lpstr>
      <vt:lpstr>植树的季节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edu-down</dc:title>
  <dc:creator>edu-down</dc:creator>
  <cp:keywords>edu-down</cp:keywords>
  <cp:lastModifiedBy>liuwei</cp:lastModifiedBy>
  <cp:revision>2</cp:revision>
  <dcterms:created xsi:type="dcterms:W3CDTF">2015-03-23T03:31:42Z</dcterms:created>
  <dcterms:modified xsi:type="dcterms:W3CDTF">2017-04-20T13:04:08Z</dcterms:modified>
</cp:coreProperties>
</file>